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2" r:id="rId19"/>
    <p:sldId id="273" r:id="rId20"/>
    <p:sldId id="274" r:id="rId21"/>
    <p:sldId id="275" r:id="rId22"/>
    <p:sldId id="276" r:id="rId23"/>
    <p:sldId id="283" r:id="rId24"/>
    <p:sldId id="277" r:id="rId25"/>
    <p:sldId id="278" r:id="rId26"/>
    <p:sldId id="279" r:id="rId27"/>
    <p:sldId id="280" r:id="rId28"/>
    <p:sldId id="281" r:id="rId29"/>
  </p:sldIdLst>
  <p:sldSz cx="9144000" cy="6858000" type="screen4x3"/>
  <p:notesSz cx="7559675" cy="10691813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CB10FE8-8C60-4A71-BAA3-815F05D6387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681652D-910C-47C1-8237-CF374AD62E6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6EE28E2-8F07-4839-A9A4-A1937586003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3717BD8-E029-469E-978D-DF54B8E2595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047EC4-7DE2-4934-93AD-BBD875DEC206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88E0DBC-A233-4E49-9517-AF275205614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DC89474-808E-47F6-96C7-EEC2DF78835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6C68849-069A-487C-9686-AAA7F2E747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7800" cy="529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8168AA7-C2C2-4E2B-B50A-DBFC7981E23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3F77CC2-9279-431E-9119-33C13FAF1C0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A6743B4-B221-4225-A742-A1C18230666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E491CA8-F20E-4AF6-B34E-6AD31870886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9329771-C2C1-4A2A-B776-D0F6140BD6EF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0" name="Rectangle 169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2700" y="3984"/>
            <a:ext cx="7032474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0" y="3985"/>
            <a:ext cx="7329573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2627048" y="1542402"/>
            <a:ext cx="3890131" cy="2387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0" strike="noStrike" kern="1200" spc="-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Convolutional Neural Networks (CNN)</a:t>
            </a: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2626601" y="4001587"/>
            <a:ext cx="3891025" cy="68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  <a:tabLst>
                <a:tab pos="0" algn="l"/>
              </a:tabLst>
            </a:pPr>
            <a:r>
              <a:rPr lang="en-US" sz="800" kern="1200" spc="-1">
                <a:solidFill>
                  <a:schemeClr val="tx2"/>
                </a:solidFill>
                <a:latin typeface="+mn-lt"/>
                <a:ea typeface="+mn-ea"/>
                <a:cs typeface="+mn-cs"/>
              </a:rPr>
              <a:t>Dr.Varodom Toochinda</a:t>
            </a:r>
          </a:p>
          <a:p>
            <a:pPr marL="0" indent="0" algn="ctr">
              <a:buNone/>
              <a:tabLst>
                <a:tab pos="0" algn="l"/>
              </a:tabLst>
            </a:pPr>
            <a:r>
              <a:rPr lang="en-US" sz="800" b="0" strike="noStrike" kern="1200" spc="-1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Dept. of Mechanical Engineering</a:t>
            </a:r>
          </a:p>
          <a:p>
            <a:pPr marL="0" indent="0" algn="ctr">
              <a:buNone/>
              <a:tabLst>
                <a:tab pos="0" algn="l"/>
              </a:tabLst>
            </a:pPr>
            <a:r>
              <a:rPr lang="en-US" sz="800" kern="1200" spc="-1">
                <a:solidFill>
                  <a:schemeClr val="tx2"/>
                </a:solidFill>
                <a:latin typeface="+mn-lt"/>
                <a:ea typeface="+mn-ea"/>
                <a:cs typeface="+mn-cs"/>
              </a:rPr>
              <a:t>Kasetsart University</a:t>
            </a:r>
            <a:endParaRPr lang="en-US" sz="800" b="0" strike="noStrike" kern="1200" spc="-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28" y="-4155"/>
            <a:ext cx="1886210" cy="2174333"/>
            <a:chOff x="-305" y="-4155"/>
            <a:chExt cx="2514948" cy="2174333"/>
          </a:xfrm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6" name="Freeform: Shape 188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264295" y="4683666"/>
            <a:ext cx="1886211" cy="2174333"/>
            <a:chOff x="-305" y="-4155"/>
            <a:chExt cx="2514948" cy="2174333"/>
          </a:xfrm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3EDD9-8D13-88C3-DAF7-8C9FAE2EF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CNN model example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0056E5-72CD-0681-7C60-81B534C8E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80" y="1452320"/>
            <a:ext cx="6461223" cy="49589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022DED-4786-0B77-CE87-24687043FF8F}"/>
              </a:ext>
            </a:extLst>
          </p:cNvPr>
          <p:cNvSpPr txBox="1"/>
          <p:nvPr/>
        </p:nvSpPr>
        <p:spPr>
          <a:xfrm>
            <a:off x="651641" y="553895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see </a:t>
            </a:r>
            <a:r>
              <a:rPr lang="th-TH" b="1" dirty="0"/>
              <a:t>ตัวอย่าง 4.2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78068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0F060-6D82-1143-47C6-A706E8BFA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cat/dog classification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562150-0BBB-463C-C735-A80F3BF31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59" y="1502979"/>
            <a:ext cx="6958063" cy="49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03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0B9D8-5C3C-33F9-839E-6F502E01A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DNN/CNN comparision (SVHN)</a:t>
            </a:r>
          </a:p>
        </p:txBody>
      </p:sp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0016432-C430-9DB3-88B5-6EC942D12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44" y="409903"/>
            <a:ext cx="5736127" cy="605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7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754C5-AF05-9F89-2106-F48641F7B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image augmentation</a:t>
            </a:r>
          </a:p>
        </p:txBody>
      </p:sp>
      <p:pic>
        <p:nvPicPr>
          <p:cNvPr id="5" name="Picture 4" descr="A cat sitting on a cat tree&#10;&#10;Description automatically generated with low confidence">
            <a:extLst>
              <a:ext uri="{FF2B5EF4-FFF2-40B4-BE49-F238E27FC236}">
                <a16:creationId xmlns:a16="http://schemas.microsoft.com/office/drawing/2014/main" id="{C76FB7C4-E692-FDE6-95EA-936C12B9C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080" y="851338"/>
            <a:ext cx="5876763" cy="50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81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106623" y="900814"/>
            <a:ext cx="569713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108327" y="633165"/>
            <a:ext cx="36199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965" y="636723"/>
            <a:ext cx="3000047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9D1F7A-B07E-4CCD-F8A9-729488252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154" y="982272"/>
            <a:ext cx="2541314" cy="4560970"/>
          </a:xfrm>
        </p:spPr>
        <p:txBody>
          <a:bodyPr>
            <a:normAutofit/>
          </a:bodyPr>
          <a:lstStyle/>
          <a:p>
            <a:r>
              <a:rPr lang="en-TH" sz="3500" dirty="0">
                <a:solidFill>
                  <a:srgbClr val="FFFFFF"/>
                </a:solidFill>
              </a:rPr>
              <a:t>CNN case study</a:t>
            </a:r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676336" y="1352302"/>
            <a:ext cx="499169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7C50D-0DE3-57C6-1841-63DF699C7C03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3916396" y="1719618"/>
            <a:ext cx="4461623" cy="43346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TH" sz="2100" dirty="0">
                <a:solidFill>
                  <a:srgbClr val="FEFFFF"/>
                </a:solidFill>
              </a:rPr>
              <a:t>LeNet-5</a:t>
            </a:r>
          </a:p>
          <a:p>
            <a:pPr>
              <a:spcAft>
                <a:spcPts val="600"/>
              </a:spcAft>
            </a:pPr>
            <a:r>
              <a:rPr lang="en-TH" sz="2100" dirty="0">
                <a:solidFill>
                  <a:srgbClr val="FEFFFF"/>
                </a:solidFill>
              </a:rPr>
              <a:t>AlexNet</a:t>
            </a:r>
          </a:p>
          <a:p>
            <a:pPr>
              <a:spcAft>
                <a:spcPts val="600"/>
              </a:spcAft>
            </a:pPr>
            <a:r>
              <a:rPr lang="en-TH" sz="2100" dirty="0">
                <a:solidFill>
                  <a:srgbClr val="FEFFFF"/>
                </a:solidFill>
              </a:rPr>
              <a:t>VGG-16 </a:t>
            </a:r>
          </a:p>
          <a:p>
            <a:pPr>
              <a:spcAft>
                <a:spcPts val="600"/>
              </a:spcAft>
            </a:pPr>
            <a:r>
              <a:rPr lang="en-TH" sz="2100" dirty="0">
                <a:solidFill>
                  <a:srgbClr val="FEFFFF"/>
                </a:solidFill>
              </a:rPr>
              <a:t>ResNets</a:t>
            </a:r>
          </a:p>
          <a:p>
            <a:pPr>
              <a:spcAft>
                <a:spcPts val="600"/>
              </a:spcAft>
            </a:pPr>
            <a:r>
              <a:rPr lang="en-TH" sz="2100" dirty="0">
                <a:solidFill>
                  <a:srgbClr val="FEFFFF"/>
                </a:solidFill>
              </a:rPr>
              <a:t>Inception model</a:t>
            </a:r>
          </a:p>
        </p:txBody>
      </p:sp>
    </p:spTree>
    <p:extLst>
      <p:ext uri="{BB962C8B-B14F-4D97-AF65-F5344CB8AC3E}">
        <p14:creationId xmlns:p14="http://schemas.microsoft.com/office/powerpoint/2010/main" val="88445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9A01DE-FAC7-B5DA-1987-E88555E4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LeNet-5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59F3B32-7FE0-AD76-7935-A501F9933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0" y="2192613"/>
            <a:ext cx="9007449" cy="274727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854CC5-DB5F-EF8D-2AAF-39ACAEFCC1A8}"/>
              </a:ext>
            </a:extLst>
          </p:cNvPr>
          <p:cNvSpPr txBox="1"/>
          <p:nvPr/>
        </p:nvSpPr>
        <p:spPr>
          <a:xfrm>
            <a:off x="583322" y="5766748"/>
            <a:ext cx="79773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LeCun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Y.;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Boser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B.;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Denker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J. S.; Henderson, D.; Howard, R. E.; Hubbard, W. &amp;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Jackel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L. D. (1989). Backpropagation applied to handwritten zip code recognition. Neural Computation, 1(4):541-551.</a:t>
            </a:r>
          </a:p>
        </p:txBody>
      </p:sp>
    </p:spTree>
    <p:extLst>
      <p:ext uri="{BB962C8B-B14F-4D97-AF65-F5344CB8AC3E}">
        <p14:creationId xmlns:p14="http://schemas.microsoft.com/office/powerpoint/2010/main" val="2284224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8E3AA-0A81-A9F1-C5D9-469460B4D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AlexNet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CE9EF84-021F-C958-AFB9-55DFA262C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37" y="1396588"/>
            <a:ext cx="7715792" cy="41665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39D1C7-AA0F-37AA-C447-87CBEA9C75B5}"/>
              </a:ext>
            </a:extLst>
          </p:cNvPr>
          <p:cNvSpPr txBox="1"/>
          <p:nvPr/>
        </p:nvSpPr>
        <p:spPr>
          <a:xfrm>
            <a:off x="851337" y="5975415"/>
            <a:ext cx="75633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Krizhevsky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Alex;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Sutskever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Ilya; Hinton, Geoffrey E. (2017-05-24). "ImageNet classification with deep convolutional neural networks"</a:t>
            </a:r>
          </a:p>
        </p:txBody>
      </p:sp>
    </p:spTree>
    <p:extLst>
      <p:ext uri="{BB962C8B-B14F-4D97-AF65-F5344CB8AC3E}">
        <p14:creationId xmlns:p14="http://schemas.microsoft.com/office/powerpoint/2010/main" val="642842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9EB5C-B515-68A4-3B83-A9B4AECA1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417576"/>
            <a:ext cx="818223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VGG-16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733454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  <a:gd name="connsiteX0" fmla="*/ 0 w 3429000"/>
              <a:gd name="connsiteY0" fmla="*/ 0 h 18288"/>
              <a:gd name="connsiteX1" fmla="*/ 617220 w 3429000"/>
              <a:gd name="connsiteY1" fmla="*/ 0 h 18288"/>
              <a:gd name="connsiteX2" fmla="*/ 1200150 w 3429000"/>
              <a:gd name="connsiteY2" fmla="*/ 0 h 18288"/>
              <a:gd name="connsiteX3" fmla="*/ 1817370 w 3429000"/>
              <a:gd name="connsiteY3" fmla="*/ 0 h 18288"/>
              <a:gd name="connsiteX4" fmla="*/ 250317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743200 w 3429000"/>
              <a:gd name="connsiteY7" fmla="*/ 18288 h 18288"/>
              <a:gd name="connsiteX8" fmla="*/ 1988820 w 3429000"/>
              <a:gd name="connsiteY8" fmla="*/ 18288 h 18288"/>
              <a:gd name="connsiteX9" fmla="*/ 1405890 w 3429000"/>
              <a:gd name="connsiteY9" fmla="*/ 18288 h 18288"/>
              <a:gd name="connsiteX10" fmla="*/ 65151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07705" y="23860"/>
                  <a:pt x="509323" y="68036"/>
                  <a:pt x="685800" y="0"/>
                </a:cubicBezTo>
                <a:cubicBezTo>
                  <a:pt x="881422" y="-43910"/>
                  <a:pt x="1129204" y="-58858"/>
                  <a:pt x="1371600" y="0"/>
                </a:cubicBezTo>
                <a:cubicBezTo>
                  <a:pt x="1611115" y="-12848"/>
                  <a:pt x="1887211" y="-6418"/>
                  <a:pt x="2057400" y="0"/>
                </a:cubicBezTo>
                <a:cubicBezTo>
                  <a:pt x="2233905" y="-53439"/>
                  <a:pt x="2400311" y="-9735"/>
                  <a:pt x="2674620" y="0"/>
                </a:cubicBezTo>
                <a:cubicBezTo>
                  <a:pt x="2899369" y="50175"/>
                  <a:pt x="3197952" y="-27603"/>
                  <a:pt x="3429000" y="0"/>
                </a:cubicBezTo>
                <a:cubicBezTo>
                  <a:pt x="3428966" y="4844"/>
                  <a:pt x="3428590" y="11009"/>
                  <a:pt x="3429000" y="18288"/>
                </a:cubicBezTo>
                <a:cubicBezTo>
                  <a:pt x="3212354" y="28872"/>
                  <a:pt x="3083619" y="-836"/>
                  <a:pt x="2811780" y="18288"/>
                </a:cubicBezTo>
                <a:cubicBezTo>
                  <a:pt x="2533576" y="25058"/>
                  <a:pt x="2477440" y="20531"/>
                  <a:pt x="2228850" y="18288"/>
                </a:cubicBezTo>
                <a:cubicBezTo>
                  <a:pt x="2003657" y="-1843"/>
                  <a:pt x="1810789" y="18294"/>
                  <a:pt x="1543050" y="18288"/>
                </a:cubicBezTo>
                <a:cubicBezTo>
                  <a:pt x="1286635" y="-21162"/>
                  <a:pt x="1189418" y="22290"/>
                  <a:pt x="925830" y="18288"/>
                </a:cubicBezTo>
                <a:cubicBezTo>
                  <a:pt x="678389" y="-2387"/>
                  <a:pt x="367033" y="43234"/>
                  <a:pt x="0" y="18288"/>
                </a:cubicBezTo>
                <a:cubicBezTo>
                  <a:pt x="-649" y="11698"/>
                  <a:pt x="663" y="5413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69914" y="-16656"/>
                  <a:pt x="469790" y="-24030"/>
                  <a:pt x="617220" y="0"/>
                </a:cubicBezTo>
                <a:cubicBezTo>
                  <a:pt x="786601" y="24467"/>
                  <a:pt x="1085311" y="15192"/>
                  <a:pt x="1200150" y="0"/>
                </a:cubicBezTo>
                <a:cubicBezTo>
                  <a:pt x="1340195" y="-5060"/>
                  <a:pt x="1552999" y="41254"/>
                  <a:pt x="1817370" y="0"/>
                </a:cubicBezTo>
                <a:cubicBezTo>
                  <a:pt x="2086739" y="-377"/>
                  <a:pt x="2228603" y="31972"/>
                  <a:pt x="2503170" y="0"/>
                </a:cubicBezTo>
                <a:cubicBezTo>
                  <a:pt x="2794334" y="-14173"/>
                  <a:pt x="3002837" y="-13310"/>
                  <a:pt x="3429000" y="0"/>
                </a:cubicBezTo>
                <a:cubicBezTo>
                  <a:pt x="3428475" y="5049"/>
                  <a:pt x="3429193" y="12044"/>
                  <a:pt x="3429000" y="18288"/>
                </a:cubicBezTo>
                <a:cubicBezTo>
                  <a:pt x="3101445" y="-3440"/>
                  <a:pt x="2879434" y="34023"/>
                  <a:pt x="2743200" y="18288"/>
                </a:cubicBezTo>
                <a:cubicBezTo>
                  <a:pt x="2609544" y="13915"/>
                  <a:pt x="2334178" y="48649"/>
                  <a:pt x="1988820" y="18288"/>
                </a:cubicBezTo>
                <a:cubicBezTo>
                  <a:pt x="1620184" y="18423"/>
                  <a:pt x="1586822" y="-1871"/>
                  <a:pt x="1405890" y="18288"/>
                </a:cubicBezTo>
                <a:cubicBezTo>
                  <a:pt x="1266239" y="28547"/>
                  <a:pt x="867500" y="15208"/>
                  <a:pt x="651510" y="18288"/>
                </a:cubicBezTo>
                <a:cubicBezTo>
                  <a:pt x="445459" y="40105"/>
                  <a:pt x="119818" y="-23744"/>
                  <a:pt x="0" y="18288"/>
                </a:cubicBezTo>
                <a:cubicBezTo>
                  <a:pt x="-39" y="12511"/>
                  <a:pt x="-381" y="8039"/>
                  <a:pt x="0" y="0"/>
                </a:cubicBezTo>
                <a:close/>
              </a:path>
              <a:path w="3429000" h="18288" fill="none" stroke="0" extrusionOk="0">
                <a:moveTo>
                  <a:pt x="0" y="0"/>
                </a:moveTo>
                <a:cubicBezTo>
                  <a:pt x="199661" y="29771"/>
                  <a:pt x="488726" y="20925"/>
                  <a:pt x="685800" y="0"/>
                </a:cubicBezTo>
                <a:cubicBezTo>
                  <a:pt x="835372" y="-29710"/>
                  <a:pt x="1088413" y="6369"/>
                  <a:pt x="1371600" y="0"/>
                </a:cubicBezTo>
                <a:cubicBezTo>
                  <a:pt x="1631865" y="6637"/>
                  <a:pt x="1839907" y="52251"/>
                  <a:pt x="2057400" y="0"/>
                </a:cubicBezTo>
                <a:cubicBezTo>
                  <a:pt x="2266442" y="-8132"/>
                  <a:pt x="2461070" y="-4034"/>
                  <a:pt x="2674620" y="0"/>
                </a:cubicBezTo>
                <a:cubicBezTo>
                  <a:pt x="2940120" y="30498"/>
                  <a:pt x="3202681" y="-54357"/>
                  <a:pt x="3429000" y="0"/>
                </a:cubicBezTo>
                <a:cubicBezTo>
                  <a:pt x="3429314" y="4158"/>
                  <a:pt x="3428021" y="12539"/>
                  <a:pt x="3429000" y="18288"/>
                </a:cubicBezTo>
                <a:cubicBezTo>
                  <a:pt x="3250522" y="56023"/>
                  <a:pt x="3056248" y="-1557"/>
                  <a:pt x="2811780" y="18288"/>
                </a:cubicBezTo>
                <a:cubicBezTo>
                  <a:pt x="2534418" y="26558"/>
                  <a:pt x="2483107" y="19890"/>
                  <a:pt x="2228850" y="18288"/>
                </a:cubicBezTo>
                <a:cubicBezTo>
                  <a:pt x="1996093" y="-20362"/>
                  <a:pt x="1790611" y="35096"/>
                  <a:pt x="1543050" y="18288"/>
                </a:cubicBezTo>
                <a:cubicBezTo>
                  <a:pt x="1276188" y="-29727"/>
                  <a:pt x="1196665" y="1050"/>
                  <a:pt x="925830" y="18288"/>
                </a:cubicBezTo>
                <a:cubicBezTo>
                  <a:pt x="718623" y="61416"/>
                  <a:pt x="374628" y="25039"/>
                  <a:pt x="0" y="18288"/>
                </a:cubicBezTo>
                <a:cubicBezTo>
                  <a:pt x="20" y="11469"/>
                  <a:pt x="-29" y="515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429000"/>
                      <a:gd name="connsiteY0" fmla="*/ 0 h 18288"/>
                      <a:gd name="connsiteX1" fmla="*/ 685800 w 3429000"/>
                      <a:gd name="connsiteY1" fmla="*/ 0 h 18288"/>
                      <a:gd name="connsiteX2" fmla="*/ 1371600 w 3429000"/>
                      <a:gd name="connsiteY2" fmla="*/ 0 h 18288"/>
                      <a:gd name="connsiteX3" fmla="*/ 2057400 w 3429000"/>
                      <a:gd name="connsiteY3" fmla="*/ 0 h 18288"/>
                      <a:gd name="connsiteX4" fmla="*/ 2674620 w 3429000"/>
                      <a:gd name="connsiteY4" fmla="*/ 0 h 18288"/>
                      <a:gd name="connsiteX5" fmla="*/ 3429000 w 3429000"/>
                      <a:gd name="connsiteY5" fmla="*/ 0 h 18288"/>
                      <a:gd name="connsiteX6" fmla="*/ 3429000 w 3429000"/>
                      <a:gd name="connsiteY6" fmla="*/ 18288 h 18288"/>
                      <a:gd name="connsiteX7" fmla="*/ 2811780 w 3429000"/>
                      <a:gd name="connsiteY7" fmla="*/ 18288 h 18288"/>
                      <a:gd name="connsiteX8" fmla="*/ 2228850 w 3429000"/>
                      <a:gd name="connsiteY8" fmla="*/ 18288 h 18288"/>
                      <a:gd name="connsiteX9" fmla="*/ 1543050 w 3429000"/>
                      <a:gd name="connsiteY9" fmla="*/ 18288 h 18288"/>
                      <a:gd name="connsiteX10" fmla="*/ 925830 w 3429000"/>
                      <a:gd name="connsiteY10" fmla="*/ 18288 h 18288"/>
                      <a:gd name="connsiteX11" fmla="*/ 0 w 3429000"/>
                      <a:gd name="connsiteY11" fmla="*/ 18288 h 18288"/>
                      <a:gd name="connsiteX12" fmla="*/ 0 w 3429000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429000" h="18288" fill="none" extrusionOk="0">
                        <a:moveTo>
                          <a:pt x="0" y="0"/>
                        </a:moveTo>
                        <a:cubicBezTo>
                          <a:pt x="219865" y="20479"/>
                          <a:pt x="493281" y="26186"/>
                          <a:pt x="685800" y="0"/>
                        </a:cubicBezTo>
                        <a:cubicBezTo>
                          <a:pt x="878319" y="-26186"/>
                          <a:pt x="1121382" y="-11869"/>
                          <a:pt x="1371600" y="0"/>
                        </a:cubicBezTo>
                        <a:cubicBezTo>
                          <a:pt x="1621818" y="11869"/>
                          <a:pt x="1878793" y="32281"/>
                          <a:pt x="2057400" y="0"/>
                        </a:cubicBezTo>
                        <a:cubicBezTo>
                          <a:pt x="2236007" y="-32281"/>
                          <a:pt x="2433797" y="-18251"/>
                          <a:pt x="2674620" y="0"/>
                        </a:cubicBezTo>
                        <a:cubicBezTo>
                          <a:pt x="2915443" y="18251"/>
                          <a:pt x="3205923" y="-1443"/>
                          <a:pt x="3429000" y="0"/>
                        </a:cubicBezTo>
                        <a:cubicBezTo>
                          <a:pt x="3429442" y="4516"/>
                          <a:pt x="3428173" y="12266"/>
                          <a:pt x="3429000" y="18288"/>
                        </a:cubicBezTo>
                        <a:cubicBezTo>
                          <a:pt x="3221081" y="48608"/>
                          <a:pt x="3088001" y="8066"/>
                          <a:pt x="2811780" y="18288"/>
                        </a:cubicBezTo>
                        <a:cubicBezTo>
                          <a:pt x="2535559" y="28510"/>
                          <a:pt x="2481355" y="24898"/>
                          <a:pt x="2228850" y="18288"/>
                        </a:cubicBezTo>
                        <a:cubicBezTo>
                          <a:pt x="1976345" y="11679"/>
                          <a:pt x="1807520" y="48356"/>
                          <a:pt x="1543050" y="18288"/>
                        </a:cubicBezTo>
                        <a:cubicBezTo>
                          <a:pt x="1278580" y="-11780"/>
                          <a:pt x="1181944" y="5123"/>
                          <a:pt x="925830" y="18288"/>
                        </a:cubicBezTo>
                        <a:cubicBezTo>
                          <a:pt x="669716" y="31453"/>
                          <a:pt x="410304" y="34815"/>
                          <a:pt x="0" y="18288"/>
                        </a:cubicBezTo>
                        <a:cubicBezTo>
                          <a:pt x="-306" y="11477"/>
                          <a:pt x="485" y="4355"/>
                          <a:pt x="0" y="0"/>
                        </a:cubicBezTo>
                        <a:close/>
                      </a:path>
                      <a:path w="3429000" h="18288" stroke="0" extrusionOk="0">
                        <a:moveTo>
                          <a:pt x="0" y="0"/>
                        </a:moveTo>
                        <a:cubicBezTo>
                          <a:pt x="174095" y="-12874"/>
                          <a:pt x="443087" y="-14090"/>
                          <a:pt x="617220" y="0"/>
                        </a:cubicBezTo>
                        <a:cubicBezTo>
                          <a:pt x="791353" y="14090"/>
                          <a:pt x="1072677" y="8451"/>
                          <a:pt x="1200150" y="0"/>
                        </a:cubicBezTo>
                        <a:cubicBezTo>
                          <a:pt x="1327623" y="-8451"/>
                          <a:pt x="1526638" y="19866"/>
                          <a:pt x="1817370" y="0"/>
                        </a:cubicBezTo>
                        <a:cubicBezTo>
                          <a:pt x="2108102" y="-19866"/>
                          <a:pt x="2221289" y="26161"/>
                          <a:pt x="2503170" y="0"/>
                        </a:cubicBezTo>
                        <a:cubicBezTo>
                          <a:pt x="2785051" y="-26161"/>
                          <a:pt x="3022134" y="39178"/>
                          <a:pt x="3429000" y="0"/>
                        </a:cubicBezTo>
                        <a:cubicBezTo>
                          <a:pt x="3429577" y="4624"/>
                          <a:pt x="3429819" y="11191"/>
                          <a:pt x="3429000" y="18288"/>
                        </a:cubicBezTo>
                        <a:cubicBezTo>
                          <a:pt x="3103464" y="593"/>
                          <a:pt x="2887909" y="22940"/>
                          <a:pt x="2743200" y="18288"/>
                        </a:cubicBezTo>
                        <a:cubicBezTo>
                          <a:pt x="2598491" y="13636"/>
                          <a:pt x="2362615" y="10656"/>
                          <a:pt x="1988820" y="18288"/>
                        </a:cubicBezTo>
                        <a:cubicBezTo>
                          <a:pt x="1615025" y="25920"/>
                          <a:pt x="1580494" y="3693"/>
                          <a:pt x="1405890" y="18288"/>
                        </a:cubicBezTo>
                        <a:cubicBezTo>
                          <a:pt x="1231286" y="32884"/>
                          <a:pt x="885259" y="-16285"/>
                          <a:pt x="651510" y="18288"/>
                        </a:cubicBezTo>
                        <a:cubicBezTo>
                          <a:pt x="417761" y="52861"/>
                          <a:pt x="138362" y="-13856"/>
                          <a:pt x="0" y="18288"/>
                        </a:cubicBezTo>
                        <a:cubicBezTo>
                          <a:pt x="-171" y="12755"/>
                          <a:pt x="-690" y="793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418D33-1CB4-0B0D-F94C-198B89E2F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697" y="1947911"/>
            <a:ext cx="6104430" cy="35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CFB2A0-6EA7-5960-6457-F3347E8C90F4}"/>
              </a:ext>
            </a:extLst>
          </p:cNvPr>
          <p:cNvSpPr txBox="1"/>
          <p:nvPr/>
        </p:nvSpPr>
        <p:spPr>
          <a:xfrm>
            <a:off x="898633" y="5989882"/>
            <a:ext cx="71417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Simonyan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Sisserman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 Very deep convolution networks for large-scale image recognition. 2015.</a:t>
            </a:r>
          </a:p>
        </p:txBody>
      </p:sp>
    </p:spTree>
    <p:extLst>
      <p:ext uri="{BB962C8B-B14F-4D97-AF65-F5344CB8AC3E}">
        <p14:creationId xmlns:p14="http://schemas.microsoft.com/office/powerpoint/2010/main" val="3582615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18923B6-A5B0-B671-A8C7-0E2C0205F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96" y="1764407"/>
            <a:ext cx="4320635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ResNets</a:t>
            </a:r>
            <a:endParaRPr lang="en-US" sz="45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7420508-775D-D1C9-59B4-D4AF20B42C5E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44461" y="4165152"/>
            <a:ext cx="7362095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15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He, K; Zhang X; Ren S.; Sun J.; Deep residual learning for image recognition. CVPR. 2015.</a:t>
            </a:r>
          </a:p>
          <a:p>
            <a:pPr algn="ctr">
              <a:spcBef>
                <a:spcPts val="1000"/>
              </a:spcBef>
            </a:pPr>
            <a:endParaRPr lang="en-US" sz="15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935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7D0470-B39B-B73F-FB98-4D824A56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Residual block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D15D3B0A-14BF-6C6F-BA61-B6A2F9D61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686770"/>
            <a:ext cx="8185545" cy="37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7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327CD12-A6CF-489C-ADCF-17D7E56C7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E48C8E-1009-4750-9630-436223C9E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70ACFF1E-E5E6-43E9-A5B7-33E0BEBD6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C217FABC-C638-4392-847B-1D5D24ACF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5F4D7986-89F7-4A82-BCE1-D3748FA19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086EDA91-62A8-4A58-8FD1-50579B98C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D2FE2666-E34E-4114-988D-0D6E0E7EF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30447EE7-0C29-4B15-AABB-C0C4A8F6A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D5347D5C-1205-4D74-AA55-A6AC8C781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13696D3F-405F-490D-AF68-9BBDC7DDD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8194048F-FCD0-4944-9723-14BFD0715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F634E52A-02AD-4955-AA3F-8E8935F41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99E661E3-26F4-4992-B424-91AAE0A00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65FC5C1D-91B5-4EBF-9A3E-BB5DC1E2A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D39CDA7-D7D3-4FED-B2BA-40464AA42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F7F716E2-501F-47E8-9626-D9EC5492C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3074FC5C-533A-4B99-8B9E-ED1C65AE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00EDCFC2-0B77-4D95-8F8E-DB60A85F2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974CB405-A36B-4456-9DE3-EBE212552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BD84B494-4095-4E61-B65F-34F5C6BC8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33484AA0-BE6E-4F8B-85CF-9C4C750FF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7D38E5F-6E59-41DA-B3CA-6AD28BF6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70" y="3893141"/>
            <a:ext cx="6634256" cy="1771275"/>
            <a:chOff x="1669293" y="3893141"/>
            <a:chExt cx="8845667" cy="1771275"/>
          </a:xfrm>
        </p:grpSpPr>
        <p:sp>
          <p:nvSpPr>
            <p:cNvPr id="43" name="Isosceles Triangle 39">
              <a:extLst>
                <a:ext uri="{FF2B5EF4-FFF2-40B4-BE49-F238E27FC236}">
                  <a16:creationId xmlns:a16="http://schemas.microsoft.com/office/drawing/2014/main" id="{9AF9BC5C-44FD-4080-8C54-CC4E5F83F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A884903-3516-494A-B966-3E7651567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3893141"/>
              <a:ext cx="8845667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214CCE2-B1DB-179D-B426-36AA1DBFA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427" y="3980237"/>
            <a:ext cx="6504221" cy="727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Convolution in image processing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019510-1F68-48FE-8C72-905BF5582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1024" y="1179555"/>
            <a:ext cx="6638052" cy="262144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44CE68B-A34E-575F-2884-758E79ACB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90" y="2026743"/>
            <a:ext cx="6385112" cy="941803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311715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186825-0A6F-6329-314E-1E68E0FA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Plain v.s. residual network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FF2CD84-D393-B691-C86E-A1C429C11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90" y="534686"/>
            <a:ext cx="8497254" cy="414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72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77724" y="-2401326"/>
            <a:ext cx="1354979" cy="8062627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DE6E2-0654-19AA-3DF4-C98B2AD1E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31" y="3025775"/>
            <a:ext cx="7548563" cy="80645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7BB1D50-65F7-CDF2-9125-7228B9B26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4640920"/>
            <a:ext cx="7548563" cy="1368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98878B-9741-B406-BC5D-3857A2CF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204109"/>
            <a:ext cx="7517548" cy="857894"/>
          </a:xfrm>
        </p:spPr>
        <p:txBody>
          <a:bodyPr>
            <a:normAutofit/>
          </a:bodyPr>
          <a:lstStyle/>
          <a:p>
            <a:r>
              <a:rPr lang="en-TH" sz="3500">
                <a:solidFill>
                  <a:srgbClr val="FFFFFF"/>
                </a:solidFill>
              </a:rPr>
              <a:t>construct ResNets in 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2D2BA-A87C-4C64-7B1A-EF57DE80B7F6}"/>
              </a:ext>
            </a:extLst>
          </p:cNvPr>
          <p:cNvSpPr txBox="1"/>
          <p:nvPr/>
        </p:nvSpPr>
        <p:spPr>
          <a:xfrm>
            <a:off x="1250731" y="250136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olidFill>
                  <a:schemeClr val="accent6"/>
                </a:solidFill>
              </a:rPr>
              <a:t>identity block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2203F-7434-13D8-9E17-32B102D4DAC3}"/>
              </a:ext>
            </a:extLst>
          </p:cNvPr>
          <p:cNvSpPr txBox="1"/>
          <p:nvPr/>
        </p:nvSpPr>
        <p:spPr>
          <a:xfrm>
            <a:off x="980931" y="4365856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olidFill>
                  <a:srgbClr val="7030A0"/>
                </a:solidFill>
              </a:rPr>
              <a:t>convolution block</a:t>
            </a:r>
          </a:p>
        </p:txBody>
      </p:sp>
    </p:spTree>
    <p:extLst>
      <p:ext uri="{BB962C8B-B14F-4D97-AF65-F5344CB8AC3E}">
        <p14:creationId xmlns:p14="http://schemas.microsoft.com/office/powerpoint/2010/main" val="3379279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DF6F4-F2D8-54CB-7D6F-F3790858E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589" y="5477141"/>
            <a:ext cx="7980565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ResNet50 model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7257560" y="0"/>
            <a:ext cx="1886211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4F51F84-4580-8CE4-28F4-9A28F21B6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6" y="2529101"/>
            <a:ext cx="8644398" cy="149115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322879"/>
            <a:ext cx="2533818" cy="2535121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5159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9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3A4186-064B-8BD0-B975-7F165C4DA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182" y="1598246"/>
            <a:ext cx="3470032" cy="5122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Inception model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04A3E9-6AE9-B6DA-EAFC-65F6F930564A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344745" y="1590840"/>
            <a:ext cx="4254132" cy="50952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Szegedy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et al. Going deeper with convolutions. 2014.</a:t>
            </a:r>
          </a:p>
          <a:p>
            <a:pPr>
              <a:spcBef>
                <a:spcPts val="1000"/>
              </a:spcBef>
            </a:pPr>
            <a:endParaRPr lang="en-US" sz="3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1" name="Straight Connector 1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85491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953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40F2C-359F-14EC-3CC1-84371E538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Convolution using 1x1 kernel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DE8D883-56F3-BCD3-BDDA-F85EF1891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2837524"/>
            <a:ext cx="8058150" cy="298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35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F2D8F-0CFD-88E1-37C6-9CC91A7A1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Implement “bottleneck” with 1x1 convolution</a:t>
            </a:r>
          </a:p>
        </p:txBody>
      </p:sp>
      <p:pic>
        <p:nvPicPr>
          <p:cNvPr id="5" name="Picture 4" descr="Shape, polygon&#10;&#10;Description automatically generated">
            <a:extLst>
              <a:ext uri="{FF2B5EF4-FFF2-40B4-BE49-F238E27FC236}">
                <a16:creationId xmlns:a16="http://schemas.microsoft.com/office/drawing/2014/main" id="{E6134358-919C-CA9E-4DF3-3C0706C68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1688801"/>
            <a:ext cx="5885793" cy="476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12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CDC52-D515-FD80-F894-57C8F099E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Inception module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A965FA1-A3F2-BD57-A243-27B31AFB1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3" y="1576552"/>
            <a:ext cx="7935308" cy="476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06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6" name="Rectangle 209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8" name="Rectangle 2097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37148-1AF3-A8F0-162E-075429E35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72" y="5494851"/>
            <a:ext cx="7980565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5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googLenet</a:t>
            </a:r>
            <a:endParaRPr lang="en-US" sz="35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100" name="Group 2099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7257560" y="0"/>
            <a:ext cx="1886211" cy="2174333"/>
            <a:chOff x="-305" y="-4155"/>
            <a:chExt cx="2514948" cy="2174333"/>
          </a:xfrm>
        </p:grpSpPr>
        <p:sp>
          <p:nvSpPr>
            <p:cNvPr id="2101" name="Freeform: Shape 2100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2" name="Freeform: Shape 210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3" name="Freeform: Shape 2102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104" name="Freeform: Shape 2103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C95884-06B8-221F-C273-F4E952658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674" y="2466121"/>
            <a:ext cx="8644398" cy="194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06" name="Group 2105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322879"/>
            <a:ext cx="2533818" cy="2535121"/>
            <a:chOff x="-305" y="-1"/>
            <a:chExt cx="3832880" cy="2876136"/>
          </a:xfrm>
        </p:grpSpPr>
        <p:sp>
          <p:nvSpPr>
            <p:cNvPr id="2107" name="Freeform: Shape 2106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8" name="Freeform: Shape 2107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9" name="Freeform: Shape 2108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0" name="Freeform: Shape 2109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170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4892040"/>
            <a:ext cx="8661654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1107D-515F-8E99-D6EC-480B64F15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982" y="5093208"/>
            <a:ext cx="523265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transfer learning</a:t>
            </a:r>
          </a:p>
        </p:txBody>
      </p:sp>
      <p:pic>
        <p:nvPicPr>
          <p:cNvPr id="5" name="Picture 4" descr="Icon&#10;&#10;Description automatically generated with low confidence">
            <a:extLst>
              <a:ext uri="{FF2B5EF4-FFF2-40B4-BE49-F238E27FC236}">
                <a16:creationId xmlns:a16="http://schemas.microsoft.com/office/drawing/2014/main" id="{34252198-B5E7-4C38-2DF7-1BAA028E8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3" y="274690"/>
            <a:ext cx="8487015" cy="443447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44952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81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FA2F3F-551F-6DDB-97B7-014608B9B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2D convolution example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7252136C-16B6-B6B9-1051-BCE232F05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737928"/>
            <a:ext cx="8185545" cy="364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5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795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FA2F3F-551F-6DDB-97B7-014608B9B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818" y="5199797"/>
            <a:ext cx="7076364" cy="789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2D convolution example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2136C-16B6-B6B9-1051-BCE232F05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5140" y="81322"/>
            <a:ext cx="6312872" cy="491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63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70A98CA-71CF-41CD-937B-850795886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326EE7-A508-4EF7-AFBF-63D7A596E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5D2B1BD-1F12-4523-A9CC-D3186D542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41741D2-ED67-4813-83F3-5EB418BB6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F2A87CA-AEEF-44CB-AE35-AA98FE9B4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51423C2-A694-4809-8972-E7C432E60E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B49B31D5-A22A-4C8A-8516-3DEEFAF46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77DF76B-4383-4F06-8125-43E9162D2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488673-3613-4D34-BF97-A4B6ADA63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26877494-71D4-4879-8E63-55A8239A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DC06A40-DE2B-41AF-A528-2E900DD56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68B663C-FBC1-4556-9328-EAF4995DC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2BD7EBB2-5F33-4651-9A8D-22BB0EFE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515B1D80-2CCA-480A-9E73-5AE4D385D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DBE8DEF-819D-4AA7-8815-52EB22ACF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AE90681D-42FE-4C0F-80CA-EA05785E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FA86AD07-319B-411F-AC45-AA52F8D3C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C859D20C-F34C-48EB-BE36-9CEE77C2C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E65C4ECC-A417-4C0C-B0DA-45536454B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CC6F4AC2-FAA9-45AD-A4BC-8237BCE70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4A9DE6F0-4620-4084-B281-FE044DB2C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7FEE73E-FB69-4E9E-BF08-78CA18862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4" y="0"/>
            <a:ext cx="9143771" cy="4197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step&#10;&#10;Description automatically generated">
            <a:extLst>
              <a:ext uri="{FF2B5EF4-FFF2-40B4-BE49-F238E27FC236}">
                <a16:creationId xmlns:a16="http://schemas.microsoft.com/office/drawing/2014/main" id="{F1A7C932-7E6A-81FC-9BD7-5F2024E2F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79" y="80815"/>
            <a:ext cx="4288392" cy="4040190"/>
          </a:xfrm>
          <a:prstGeom prst="rect">
            <a:avLst/>
          </a:prstGeom>
          <a:ln w="12700">
            <a:noFill/>
          </a:ln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48FC202-4E0A-8566-1C41-C8495C560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186" y="80815"/>
            <a:ext cx="4200197" cy="4040190"/>
          </a:xfrm>
          <a:prstGeom prst="rect">
            <a:avLst/>
          </a:prstGeom>
          <a:ln w="12700">
            <a:noFill/>
          </a:ln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D45FA45-1472-4C71-BA56-6BFB628AD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206292"/>
            <a:ext cx="9144574" cy="1771275"/>
            <a:chOff x="1" y="3893141"/>
            <a:chExt cx="12192755" cy="1771275"/>
          </a:xfrm>
        </p:grpSpPr>
        <p:sp>
          <p:nvSpPr>
            <p:cNvPr id="38" name="Isosceles Triangle 39">
              <a:extLst>
                <a:ext uri="{FF2B5EF4-FFF2-40B4-BE49-F238E27FC236}">
                  <a16:creationId xmlns:a16="http://schemas.microsoft.com/office/drawing/2014/main" id="{72B03240-6F06-45A1-9634-C4D45839D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366D9C-D995-48FE-B2BD-ECE2EE2A4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5FC6EF-FC9A-E733-3030-55B75C7B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986" y="4293388"/>
            <a:ext cx="6625241" cy="727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500">
                <a:solidFill>
                  <a:srgbClr val="FFFFFF"/>
                </a:solidFill>
              </a:rPr>
              <a:t>edge detection with convolution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48B3D7D-52DC-9DA5-7AC1-79AE3430F5F0}"/>
              </a:ext>
            </a:extLst>
          </p:cNvPr>
          <p:cNvSpPr/>
          <p:nvPr/>
        </p:nvSpPr>
        <p:spPr>
          <a:xfrm>
            <a:off x="4372937" y="1859552"/>
            <a:ext cx="369898" cy="4788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A5D2E-3E0E-1FBB-24EF-6A5F559DE99D}"/>
              </a:ext>
            </a:extLst>
          </p:cNvPr>
          <p:cNvSpPr txBox="1"/>
          <p:nvPr/>
        </p:nvSpPr>
        <p:spPr>
          <a:xfrm>
            <a:off x="2732690" y="609600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see convolution.ipynb</a:t>
            </a:r>
          </a:p>
        </p:txBody>
      </p:sp>
    </p:spTree>
    <p:extLst>
      <p:ext uri="{BB962C8B-B14F-4D97-AF65-F5344CB8AC3E}">
        <p14:creationId xmlns:p14="http://schemas.microsoft.com/office/powerpoint/2010/main" val="33510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F4028-4AFD-E429-5C24-0587A3C0C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3D convolution</a:t>
            </a:r>
          </a:p>
        </p:txBody>
      </p:sp>
      <p:pic>
        <p:nvPicPr>
          <p:cNvPr id="5" name="Picture 4" descr="A picture containing crossword puzzle&#10;&#10;Description automatically generated">
            <a:extLst>
              <a:ext uri="{FF2B5EF4-FFF2-40B4-BE49-F238E27FC236}">
                <a16:creationId xmlns:a16="http://schemas.microsoft.com/office/drawing/2014/main" id="{0EEAFA4E-3D39-7422-CF1A-5D26C42AC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081" y="1166436"/>
            <a:ext cx="5615052" cy="468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43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622DB-0253-F88A-F7ED-A3B953960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5490971"/>
            <a:ext cx="5221554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 layer in NN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904AEDA-7706-B2CE-F3EF-2426CA54D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42" y="452134"/>
            <a:ext cx="8651621" cy="44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66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738C5-CC75-0783-1DBB-2B179FF4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1090"/>
            <a:ext cx="78866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max pooling layer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2E7DFF7-C02E-EA55-0DCC-72A899443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48857"/>
            <a:ext cx="7886699" cy="374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15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738C5-CC75-0783-1DBB-2B179FF4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1090"/>
            <a:ext cx="78866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average pooling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7DFF7-C02E-EA55-0DCC-72A899443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915" y="2348857"/>
            <a:ext cx="7838169" cy="374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33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3811</TotalTime>
  <Words>243</Words>
  <Application>Microsoft Macintosh PowerPoint</Application>
  <PresentationFormat>On-screen Show (4:3)</PresentationFormat>
  <Paragraphs>45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Helvetica Neue</vt:lpstr>
      <vt:lpstr>Symbol</vt:lpstr>
      <vt:lpstr>Times New Roman</vt:lpstr>
      <vt:lpstr>Wingdings</vt:lpstr>
      <vt:lpstr>Office Theme</vt:lpstr>
      <vt:lpstr>Convolutional Neural Networks (CNN)</vt:lpstr>
      <vt:lpstr>Convolution in image processing </vt:lpstr>
      <vt:lpstr>2D convolution example</vt:lpstr>
      <vt:lpstr>2D convolution example</vt:lpstr>
      <vt:lpstr>edge detection with convolution</vt:lpstr>
      <vt:lpstr>3D convolution</vt:lpstr>
      <vt:lpstr>convolution layer in NN</vt:lpstr>
      <vt:lpstr>max pooling layer</vt:lpstr>
      <vt:lpstr>average pooling layer</vt:lpstr>
      <vt:lpstr>CNN model example</vt:lpstr>
      <vt:lpstr>cat/dog classification </vt:lpstr>
      <vt:lpstr>DNN/CNN comparision (SVHN)</vt:lpstr>
      <vt:lpstr>image augmentation</vt:lpstr>
      <vt:lpstr>CNN case study</vt:lpstr>
      <vt:lpstr>LeNet-5</vt:lpstr>
      <vt:lpstr>AlexNet</vt:lpstr>
      <vt:lpstr>VGG-16</vt:lpstr>
      <vt:lpstr>ResNets</vt:lpstr>
      <vt:lpstr>Residual block</vt:lpstr>
      <vt:lpstr>Plain v.s. residual network</vt:lpstr>
      <vt:lpstr>construct ResNets in TensorFlow</vt:lpstr>
      <vt:lpstr>ResNet50 model</vt:lpstr>
      <vt:lpstr>Inception model</vt:lpstr>
      <vt:lpstr>Convolution using 1x1 kernel</vt:lpstr>
      <vt:lpstr>Implement “bottleneck” with 1x1 convolution</vt:lpstr>
      <vt:lpstr>Inception module</vt:lpstr>
      <vt:lpstr>googLenet</vt:lpstr>
      <vt:lpstr>transfer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dew</dc:creator>
  <dc:description/>
  <cp:lastModifiedBy>varodom toochinda</cp:lastModifiedBy>
  <cp:revision>272</cp:revision>
  <dcterms:created xsi:type="dcterms:W3CDTF">2012-09-28T00:15:11Z</dcterms:created>
  <dcterms:modified xsi:type="dcterms:W3CDTF">2022-06-11T04:28:45Z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  <property fmtid="{D5CDD505-2E9C-101B-9397-08002B2CF9AE}" pid="3" name="Slides">
    <vt:i4>21</vt:i4>
  </property>
</Properties>
</file>